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8" r:id="rId12"/>
    <p:sldId id="267" r:id="rId13"/>
    <p:sldId id="269" r:id="rId1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5E30C-EA51-4B0A-8CD7-3C3CF256377A}" type="datetimeFigureOut">
              <a:rPr lang="es-CO" smtClean="0"/>
              <a:t>19/03/2014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64BB18-B9F9-4278-9354-157ADB5964D3}" type="slidenum">
              <a:rPr lang="es-CO" smtClean="0"/>
              <a:t>‹Nº›</a:t>
            </a:fld>
            <a:endParaRPr lang="es-CO"/>
          </a:p>
        </p:txBody>
      </p:sp>
    </p:spTree>
    <p:extLst>
      <p:ext uri="{BB962C8B-B14F-4D97-AF65-F5344CB8AC3E}">
        <p14:creationId xmlns:p14="http://schemas.microsoft.com/office/powerpoint/2010/main" val="1634852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964BB18-B9F9-4278-9354-157ADB5964D3}" type="slidenum">
              <a:rPr lang="es-CO" smtClean="0"/>
              <a:t>2</a:t>
            </a:fld>
            <a:endParaRPr lang="es-CO"/>
          </a:p>
        </p:txBody>
      </p:sp>
    </p:spTree>
    <p:extLst>
      <p:ext uri="{BB962C8B-B14F-4D97-AF65-F5344CB8AC3E}">
        <p14:creationId xmlns:p14="http://schemas.microsoft.com/office/powerpoint/2010/main" val="415810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93E2E588-214A-4526-B773-4F5734297543}" type="datetimeFigureOut">
              <a:rPr lang="es-CO" smtClean="0"/>
              <a:t>19/03/2014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1F57176-AB30-4973-BD36-ED1011DEE3D1}" type="slidenum">
              <a:rPr lang="es-CO" smtClean="0"/>
              <a:t>‹Nº›</a:t>
            </a:fld>
            <a:endParaRPr lang="es-CO"/>
          </a:p>
        </p:txBody>
      </p:sp>
    </p:spTree>
    <p:extLst>
      <p:ext uri="{BB962C8B-B14F-4D97-AF65-F5344CB8AC3E}">
        <p14:creationId xmlns:p14="http://schemas.microsoft.com/office/powerpoint/2010/main" val="423803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3E2E588-214A-4526-B773-4F5734297543}" type="datetimeFigureOut">
              <a:rPr lang="es-CO" smtClean="0"/>
              <a:t>19/03/2014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1F57176-AB30-4973-BD36-ED1011DEE3D1}" type="slidenum">
              <a:rPr lang="es-CO" smtClean="0"/>
              <a:t>‹Nº›</a:t>
            </a:fld>
            <a:endParaRPr lang="es-CO"/>
          </a:p>
        </p:txBody>
      </p:sp>
    </p:spTree>
    <p:extLst>
      <p:ext uri="{BB962C8B-B14F-4D97-AF65-F5344CB8AC3E}">
        <p14:creationId xmlns:p14="http://schemas.microsoft.com/office/powerpoint/2010/main" val="251407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3E2E588-214A-4526-B773-4F5734297543}" type="datetimeFigureOut">
              <a:rPr lang="es-CO" smtClean="0"/>
              <a:t>19/03/2014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1F57176-AB30-4973-BD36-ED1011DEE3D1}" type="slidenum">
              <a:rPr lang="es-CO" smtClean="0"/>
              <a:t>‹Nº›</a:t>
            </a:fld>
            <a:endParaRPr lang="es-CO"/>
          </a:p>
        </p:txBody>
      </p:sp>
    </p:spTree>
    <p:extLst>
      <p:ext uri="{BB962C8B-B14F-4D97-AF65-F5344CB8AC3E}">
        <p14:creationId xmlns:p14="http://schemas.microsoft.com/office/powerpoint/2010/main" val="131893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3E2E588-214A-4526-B773-4F5734297543}" type="datetimeFigureOut">
              <a:rPr lang="es-CO" smtClean="0"/>
              <a:t>19/03/2014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1F57176-AB30-4973-BD36-ED1011DEE3D1}" type="slidenum">
              <a:rPr lang="es-CO" smtClean="0"/>
              <a:t>‹Nº›</a:t>
            </a:fld>
            <a:endParaRPr lang="es-CO"/>
          </a:p>
        </p:txBody>
      </p:sp>
    </p:spTree>
    <p:extLst>
      <p:ext uri="{BB962C8B-B14F-4D97-AF65-F5344CB8AC3E}">
        <p14:creationId xmlns:p14="http://schemas.microsoft.com/office/powerpoint/2010/main" val="217837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3E2E588-214A-4526-B773-4F5734297543}" type="datetimeFigureOut">
              <a:rPr lang="es-CO" smtClean="0"/>
              <a:t>19/03/2014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1F57176-AB30-4973-BD36-ED1011DEE3D1}" type="slidenum">
              <a:rPr lang="es-CO" smtClean="0"/>
              <a:t>‹Nº›</a:t>
            </a:fld>
            <a:endParaRPr lang="es-CO"/>
          </a:p>
        </p:txBody>
      </p:sp>
    </p:spTree>
    <p:extLst>
      <p:ext uri="{BB962C8B-B14F-4D97-AF65-F5344CB8AC3E}">
        <p14:creationId xmlns:p14="http://schemas.microsoft.com/office/powerpoint/2010/main" val="271037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93E2E588-214A-4526-B773-4F5734297543}" type="datetimeFigureOut">
              <a:rPr lang="es-CO" smtClean="0"/>
              <a:t>19/03/2014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1F57176-AB30-4973-BD36-ED1011DEE3D1}" type="slidenum">
              <a:rPr lang="es-CO" smtClean="0"/>
              <a:t>‹Nº›</a:t>
            </a:fld>
            <a:endParaRPr lang="es-CO"/>
          </a:p>
        </p:txBody>
      </p:sp>
    </p:spTree>
    <p:extLst>
      <p:ext uri="{BB962C8B-B14F-4D97-AF65-F5344CB8AC3E}">
        <p14:creationId xmlns:p14="http://schemas.microsoft.com/office/powerpoint/2010/main" val="67556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93E2E588-214A-4526-B773-4F5734297543}" type="datetimeFigureOut">
              <a:rPr lang="es-CO" smtClean="0"/>
              <a:t>19/03/2014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A1F57176-AB30-4973-BD36-ED1011DEE3D1}" type="slidenum">
              <a:rPr lang="es-CO" smtClean="0"/>
              <a:t>‹Nº›</a:t>
            </a:fld>
            <a:endParaRPr lang="es-CO"/>
          </a:p>
        </p:txBody>
      </p:sp>
    </p:spTree>
    <p:extLst>
      <p:ext uri="{BB962C8B-B14F-4D97-AF65-F5344CB8AC3E}">
        <p14:creationId xmlns:p14="http://schemas.microsoft.com/office/powerpoint/2010/main" val="296405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93E2E588-214A-4526-B773-4F5734297543}" type="datetimeFigureOut">
              <a:rPr lang="es-CO" smtClean="0"/>
              <a:t>19/03/2014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A1F57176-AB30-4973-BD36-ED1011DEE3D1}" type="slidenum">
              <a:rPr lang="es-CO" smtClean="0"/>
              <a:t>‹Nº›</a:t>
            </a:fld>
            <a:endParaRPr lang="es-CO"/>
          </a:p>
        </p:txBody>
      </p:sp>
    </p:spTree>
    <p:extLst>
      <p:ext uri="{BB962C8B-B14F-4D97-AF65-F5344CB8AC3E}">
        <p14:creationId xmlns:p14="http://schemas.microsoft.com/office/powerpoint/2010/main" val="206691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3E2E588-214A-4526-B773-4F5734297543}" type="datetimeFigureOut">
              <a:rPr lang="es-CO" smtClean="0"/>
              <a:t>19/03/2014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A1F57176-AB30-4973-BD36-ED1011DEE3D1}" type="slidenum">
              <a:rPr lang="es-CO" smtClean="0"/>
              <a:t>‹Nº›</a:t>
            </a:fld>
            <a:endParaRPr lang="es-CO"/>
          </a:p>
        </p:txBody>
      </p:sp>
    </p:spTree>
    <p:extLst>
      <p:ext uri="{BB962C8B-B14F-4D97-AF65-F5344CB8AC3E}">
        <p14:creationId xmlns:p14="http://schemas.microsoft.com/office/powerpoint/2010/main" val="356029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3E2E588-214A-4526-B773-4F5734297543}" type="datetimeFigureOut">
              <a:rPr lang="es-CO" smtClean="0"/>
              <a:t>19/03/2014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1F57176-AB30-4973-BD36-ED1011DEE3D1}" type="slidenum">
              <a:rPr lang="es-CO" smtClean="0"/>
              <a:t>‹Nº›</a:t>
            </a:fld>
            <a:endParaRPr lang="es-CO"/>
          </a:p>
        </p:txBody>
      </p:sp>
    </p:spTree>
    <p:extLst>
      <p:ext uri="{BB962C8B-B14F-4D97-AF65-F5344CB8AC3E}">
        <p14:creationId xmlns:p14="http://schemas.microsoft.com/office/powerpoint/2010/main" val="40488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3E2E588-214A-4526-B773-4F5734297543}" type="datetimeFigureOut">
              <a:rPr lang="es-CO" smtClean="0"/>
              <a:t>19/03/2014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1F57176-AB30-4973-BD36-ED1011DEE3D1}" type="slidenum">
              <a:rPr lang="es-CO" smtClean="0"/>
              <a:t>‹Nº›</a:t>
            </a:fld>
            <a:endParaRPr lang="es-CO"/>
          </a:p>
        </p:txBody>
      </p:sp>
    </p:spTree>
    <p:extLst>
      <p:ext uri="{BB962C8B-B14F-4D97-AF65-F5344CB8AC3E}">
        <p14:creationId xmlns:p14="http://schemas.microsoft.com/office/powerpoint/2010/main" val="350050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2E588-214A-4526-B773-4F5734297543}" type="datetimeFigureOut">
              <a:rPr lang="es-CO" smtClean="0"/>
              <a:t>19/03/2014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57176-AB30-4973-BD36-ED1011DEE3D1}" type="slidenum">
              <a:rPr lang="es-CO" smtClean="0"/>
              <a:t>‹Nº›</a:t>
            </a:fld>
            <a:endParaRPr lang="es-CO"/>
          </a:p>
        </p:txBody>
      </p:sp>
    </p:spTree>
    <p:extLst>
      <p:ext uri="{BB962C8B-B14F-4D97-AF65-F5344CB8AC3E}">
        <p14:creationId xmlns:p14="http://schemas.microsoft.com/office/powerpoint/2010/main" val="2063872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1.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www.profesorenlinea.cl/Ciencias/Genoma.htm" TargetMode="External"/><Relationship Id="rId13" Type="http://schemas.openxmlformats.org/officeDocument/2006/relationships/hyperlink" Target="http://www.elmorrocotudo.cl/noticia/sociedad/alteracion-genetica-en-los-alimentos-mas-letal-de-lo-que-usted-imagina" TargetMode="External"/><Relationship Id="rId3" Type="http://schemas.openxmlformats.org/officeDocument/2006/relationships/hyperlink" Target="http://koyotedance-bioscience.blogspot.com/2010/03/genoma-humano.html" TargetMode="External"/><Relationship Id="rId7" Type="http://schemas.openxmlformats.org/officeDocument/2006/relationships/hyperlink" Target="http://www.noticiasdeaqui.net/salud/18967-conocer-el-genoma-humano-permite-tratar-mejor-las-enfermedades.html" TargetMode="External"/><Relationship Id="rId12" Type="http://schemas.openxmlformats.org/officeDocument/2006/relationships/hyperlink" Target="http://institutodegeneticahumana.blogspot.com/2009/07/descifrar-el-genoma-humano-las-ventajas.html" TargetMode="External"/><Relationship Id="rId2" Type="http://schemas.openxmlformats.org/officeDocument/2006/relationships/hyperlink" Target="http://www.oni.escuelas.edu.ar/olimpi99/segregacion-genetica/genoma.htm" TargetMode="External"/><Relationship Id="rId1" Type="http://schemas.openxmlformats.org/officeDocument/2006/relationships/slideLayout" Target="../slideLayouts/slideLayout7.xml"/><Relationship Id="rId6" Type="http://schemas.openxmlformats.org/officeDocument/2006/relationships/hyperlink" Target="http://www.inmegen.gob.mx/es/divulgacion/historia-de-la-genetica-humana/" TargetMode="External"/><Relationship Id="rId11" Type="http://schemas.openxmlformats.org/officeDocument/2006/relationships/hyperlink" Target="http://saludbio.com/articulo/beneficios-del-proyecto-genoma-humano" TargetMode="External"/><Relationship Id="rId5" Type="http://schemas.openxmlformats.org/officeDocument/2006/relationships/hyperlink" Target="http://mexico.cnn.com/salud/2012/09/05/un-proyecto-de-investigacion-del-adn-forma-el-libro-de-la-vida-humana" TargetMode="External"/><Relationship Id="rId10" Type="http://schemas.openxmlformats.org/officeDocument/2006/relationships/hyperlink" Target="http://www.monografias.com/trabajos12/gehum/gehum.shtml#intro" TargetMode="External"/><Relationship Id="rId4" Type="http://schemas.openxmlformats.org/officeDocument/2006/relationships/hyperlink" Target="http://todititosobre.blogspot.com/" TargetMode="External"/><Relationship Id="rId9" Type="http://schemas.openxmlformats.org/officeDocument/2006/relationships/hyperlink" Target="https://www.genome.gov/11510905#al-2" TargetMode="External"/><Relationship Id="rId1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oni.escuelas.edu.ar/olimpi99/segregacion-genetica/glosario.htm#adn"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oni.escuelas.edu.ar/olimpi99/segregacion-genetica/discri.htm"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2.bp.blogspot.com/_kCKqfR3Qp58/S6l64kLsqiI/AAAAAAAAAEc/fnQIjk6GhOE/s320/agua-7.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56984" cy="6741368"/>
          </a:xfrm>
          <a:prstGeom prst="rect">
            <a:avLst/>
          </a:prstGeom>
          <a:noFill/>
          <a:ln>
            <a:noFill/>
          </a:ln>
        </p:spPr>
      </p:pic>
      <p:sp>
        <p:nvSpPr>
          <p:cNvPr id="3" name="2 Rectángulo redondeado"/>
          <p:cNvSpPr/>
          <p:nvPr/>
        </p:nvSpPr>
        <p:spPr>
          <a:xfrm>
            <a:off x="2483768" y="260648"/>
            <a:ext cx="403244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i="1" dirty="0" smtClean="0">
                <a:solidFill>
                  <a:schemeClr val="bg2">
                    <a:lumMod val="10000"/>
                  </a:schemeClr>
                </a:solidFill>
                <a:latin typeface="Algerian" pitchFamily="82" charset="0"/>
              </a:rPr>
              <a:t>El genoma humano</a:t>
            </a:r>
            <a:endParaRPr lang="es-CO" sz="2200" b="1" i="1" dirty="0">
              <a:solidFill>
                <a:schemeClr val="bg2">
                  <a:lumMod val="10000"/>
                </a:schemeClr>
              </a:solidFill>
              <a:latin typeface="Algerian" pitchFamily="82" charset="0"/>
            </a:endParaRPr>
          </a:p>
        </p:txBody>
      </p:sp>
      <p:sp>
        <p:nvSpPr>
          <p:cNvPr id="4" name="3 Rectángulo redondeado">
            <a:hlinkClick r:id="rId3" action="ppaction://hlinksldjump"/>
          </p:cNvPr>
          <p:cNvSpPr/>
          <p:nvPr/>
        </p:nvSpPr>
        <p:spPr>
          <a:xfrm>
            <a:off x="395536" y="1124744"/>
            <a:ext cx="352839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Que es el genoma humano</a:t>
            </a:r>
            <a:endParaRPr lang="es-CO" dirty="0"/>
          </a:p>
        </p:txBody>
      </p:sp>
      <p:sp>
        <p:nvSpPr>
          <p:cNvPr id="5" name="4 Rectángulo redondeado">
            <a:hlinkClick r:id="rId4" action="ppaction://hlinksldjump"/>
          </p:cNvPr>
          <p:cNvSpPr/>
          <p:nvPr/>
        </p:nvSpPr>
        <p:spPr>
          <a:xfrm>
            <a:off x="395536" y="1916832"/>
            <a:ext cx="352839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Historia</a:t>
            </a:r>
            <a:endParaRPr lang="es-CO" dirty="0"/>
          </a:p>
        </p:txBody>
      </p:sp>
      <p:sp>
        <p:nvSpPr>
          <p:cNvPr id="6" name="5 Rectángulo redondeado">
            <a:hlinkClick r:id="rId5" action="ppaction://hlinksldjump"/>
          </p:cNvPr>
          <p:cNvSpPr/>
          <p:nvPr/>
        </p:nvSpPr>
        <p:spPr>
          <a:xfrm>
            <a:off x="395536" y="2780928"/>
            <a:ext cx="352839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En que consiste el proyecto</a:t>
            </a:r>
            <a:endParaRPr lang="es-CO" dirty="0"/>
          </a:p>
        </p:txBody>
      </p:sp>
      <p:sp>
        <p:nvSpPr>
          <p:cNvPr id="7" name="6 Rectángulo redondeado">
            <a:hlinkClick r:id="rId6" action="ppaction://hlinksldjump"/>
          </p:cNvPr>
          <p:cNvSpPr/>
          <p:nvPr/>
        </p:nvSpPr>
        <p:spPr>
          <a:xfrm>
            <a:off x="395536" y="3645024"/>
            <a:ext cx="352839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Beneficio del proyecto</a:t>
            </a:r>
          </a:p>
        </p:txBody>
      </p:sp>
      <p:sp>
        <p:nvSpPr>
          <p:cNvPr id="8" name="7 Rectángulo redondeado">
            <a:hlinkClick r:id="rId7" action="ppaction://hlinksldjump"/>
          </p:cNvPr>
          <p:cNvSpPr/>
          <p:nvPr/>
        </p:nvSpPr>
        <p:spPr>
          <a:xfrm>
            <a:off x="395536" y="4581128"/>
            <a:ext cx="352839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smtClean="0"/>
          </a:p>
          <a:p>
            <a:pPr algn="ctr"/>
            <a:r>
              <a:rPr lang="es-CO" dirty="0" smtClean="0"/>
              <a:t>Riesgo </a:t>
            </a:r>
            <a:r>
              <a:rPr lang="es-CO" dirty="0" smtClean="0"/>
              <a:t>que se corre con el </a:t>
            </a:r>
            <a:r>
              <a:rPr lang="es-CO" dirty="0" smtClean="0"/>
              <a:t>proyecto</a:t>
            </a:r>
          </a:p>
          <a:p>
            <a:pPr algn="ctr"/>
            <a:endParaRPr lang="es-CO" dirty="0" smtClean="0"/>
          </a:p>
        </p:txBody>
      </p:sp>
      <p:sp>
        <p:nvSpPr>
          <p:cNvPr id="9" name="8 Rectángulo redondeado">
            <a:hlinkClick r:id="rId8" action="ppaction://hlinksldjump"/>
          </p:cNvPr>
          <p:cNvSpPr/>
          <p:nvPr/>
        </p:nvSpPr>
        <p:spPr>
          <a:xfrm>
            <a:off x="467544" y="5445224"/>
            <a:ext cx="352839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En que consiste la clonación</a:t>
            </a:r>
          </a:p>
        </p:txBody>
      </p:sp>
      <p:sp>
        <p:nvSpPr>
          <p:cNvPr id="10" name="9 Rectángulo redondeado">
            <a:hlinkClick r:id="rId8" action="ppaction://hlinksldjump"/>
          </p:cNvPr>
          <p:cNvSpPr/>
          <p:nvPr/>
        </p:nvSpPr>
        <p:spPr>
          <a:xfrm>
            <a:off x="4860032" y="1124744"/>
            <a:ext cx="352839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En que consiste la clonación</a:t>
            </a:r>
          </a:p>
        </p:txBody>
      </p:sp>
      <p:sp>
        <p:nvSpPr>
          <p:cNvPr id="11" name="10 Rectángulo redondeado">
            <a:hlinkClick r:id="rId9" action="ppaction://hlinksldjump"/>
          </p:cNvPr>
          <p:cNvSpPr/>
          <p:nvPr/>
        </p:nvSpPr>
        <p:spPr>
          <a:xfrm>
            <a:off x="4860032" y="1916832"/>
            <a:ext cx="352839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Clonación </a:t>
            </a:r>
            <a:r>
              <a:rPr lang="es-CO" dirty="0" smtClean="0"/>
              <a:t>artificial</a:t>
            </a:r>
          </a:p>
        </p:txBody>
      </p:sp>
      <p:sp>
        <p:nvSpPr>
          <p:cNvPr id="13" name="12 Rectángulo redondeado">
            <a:hlinkClick r:id="rId10" action="ppaction://hlinksldjump"/>
          </p:cNvPr>
          <p:cNvSpPr/>
          <p:nvPr/>
        </p:nvSpPr>
        <p:spPr>
          <a:xfrm>
            <a:off x="4860032" y="2780928"/>
            <a:ext cx="352839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Dolly el primer éxito de la clonación </a:t>
            </a:r>
          </a:p>
        </p:txBody>
      </p:sp>
      <p:sp>
        <p:nvSpPr>
          <p:cNvPr id="14" name="13 Rectángulo redondeado">
            <a:hlinkClick r:id="rId11" action="ppaction://hlinksldjump"/>
          </p:cNvPr>
          <p:cNvSpPr/>
          <p:nvPr/>
        </p:nvSpPr>
        <p:spPr>
          <a:xfrm>
            <a:off x="4860032" y="3645024"/>
            <a:ext cx="352839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Alteración genética de los alimentos</a:t>
            </a:r>
          </a:p>
        </p:txBody>
      </p:sp>
      <p:sp>
        <p:nvSpPr>
          <p:cNvPr id="17" name="16 Rectángulo redondeado">
            <a:hlinkClick r:id="rId12" action="ppaction://hlinksldjump"/>
          </p:cNvPr>
          <p:cNvSpPr/>
          <p:nvPr/>
        </p:nvSpPr>
        <p:spPr>
          <a:xfrm>
            <a:off x="4860032" y="4509120"/>
            <a:ext cx="352839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Y… Colombia que?</a:t>
            </a:r>
          </a:p>
        </p:txBody>
      </p:sp>
      <p:sp>
        <p:nvSpPr>
          <p:cNvPr id="19" name="18 Rectángulo redondeado">
            <a:hlinkClick r:id="rId13" action="ppaction://hlinksldjump"/>
          </p:cNvPr>
          <p:cNvSpPr/>
          <p:nvPr/>
        </p:nvSpPr>
        <p:spPr>
          <a:xfrm>
            <a:off x="4932040" y="5373216"/>
            <a:ext cx="352839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Video</a:t>
            </a:r>
          </a:p>
        </p:txBody>
      </p:sp>
      <p:sp>
        <p:nvSpPr>
          <p:cNvPr id="21" name="20 Rectángulo redondeado">
            <a:hlinkClick r:id="rId14" action="ppaction://hlinksldjump"/>
          </p:cNvPr>
          <p:cNvSpPr/>
          <p:nvPr/>
        </p:nvSpPr>
        <p:spPr>
          <a:xfrm>
            <a:off x="2771800" y="6237312"/>
            <a:ext cx="352839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Bibliografía</a:t>
            </a:r>
          </a:p>
        </p:txBody>
      </p:sp>
    </p:spTree>
    <p:extLst>
      <p:ext uri="{BB962C8B-B14F-4D97-AF65-F5344CB8AC3E}">
        <p14:creationId xmlns:p14="http://schemas.microsoft.com/office/powerpoint/2010/main" val="2543611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67744" y="332656"/>
            <a:ext cx="4536504" cy="430887"/>
          </a:xfrm>
          <a:prstGeom prst="rect">
            <a:avLst/>
          </a:prstGeom>
          <a:noFill/>
        </p:spPr>
        <p:txBody>
          <a:bodyPr wrap="square" rtlCol="0">
            <a:spAutoFit/>
          </a:bodyPr>
          <a:lstStyle/>
          <a:p>
            <a:pPr algn="ctr"/>
            <a:r>
              <a:rPr lang="es-CO" sz="2200" dirty="0" smtClean="0"/>
              <a:t>Alteración genética de los alimentos</a:t>
            </a:r>
            <a:endParaRPr lang="es-CO" sz="2200" dirty="0"/>
          </a:p>
        </p:txBody>
      </p:sp>
      <p:sp>
        <p:nvSpPr>
          <p:cNvPr id="3" name="2 CuadroTexto"/>
          <p:cNvSpPr txBox="1"/>
          <p:nvPr/>
        </p:nvSpPr>
        <p:spPr>
          <a:xfrm>
            <a:off x="5076056" y="1268760"/>
            <a:ext cx="3816424" cy="4801314"/>
          </a:xfrm>
          <a:prstGeom prst="rect">
            <a:avLst/>
          </a:prstGeom>
          <a:noFill/>
        </p:spPr>
        <p:txBody>
          <a:bodyPr wrap="square" rtlCol="0">
            <a:spAutoFit/>
          </a:bodyPr>
          <a:lstStyle/>
          <a:p>
            <a:pPr fontAlgn="base"/>
            <a:r>
              <a:rPr lang="es-CO" dirty="0"/>
              <a:t>¿Qué es un alimento transgénico</a:t>
            </a:r>
            <a:r>
              <a:rPr lang="es-CO" dirty="0" smtClean="0"/>
              <a:t>? La </a:t>
            </a:r>
            <a:r>
              <a:rPr lang="es-CO" dirty="0"/>
              <a:t>palabra "transgénico" proviene de "</a:t>
            </a:r>
            <a:r>
              <a:rPr lang="es-CO" dirty="0" err="1"/>
              <a:t>trans</a:t>
            </a:r>
            <a:r>
              <a:rPr lang="es-CO" dirty="0"/>
              <a:t>" (cruzar de un lugar a otro) y "génico" (referido a los genes), la clasificación de un alimento como incluye a todo aquel organismo que tiene incorporado un gen extraño.</a:t>
            </a:r>
          </a:p>
          <a:p>
            <a:pPr fontAlgn="base"/>
            <a:r>
              <a:rPr lang="es-CO" dirty="0"/>
              <a:t>Los alimentos transgénicos son organismos cuya información genética ha sido modificada de una manera que no se da  en el apareamiento o recombinación natural, sino que es consecuencia de la introducción de genes de otras especies. Los alimentos transgénicos están elaborados con materias primas vegetales o animales genéticamente modificadas. </a:t>
            </a:r>
          </a:p>
        </p:txBody>
      </p:sp>
      <p:pic>
        <p:nvPicPr>
          <p:cNvPr id="4" name="3 Imagen" descr="http://www.elmorrocotudo.cl/sites/elmorrocotudo.cl/files/imagecache/380x285/imagen_noticia/maiz_transgenico.jpg"/>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4464496" cy="4585289"/>
          </a:xfrm>
          <a:prstGeom prst="rect">
            <a:avLst/>
          </a:prstGeom>
          <a:noFill/>
          <a:ln>
            <a:noFill/>
          </a:ln>
        </p:spPr>
      </p:pic>
      <p:sp>
        <p:nvSpPr>
          <p:cNvPr id="5" name="4 Flecha izquierda">
            <a:hlinkClick r:id="rId3" action="ppaction://hlinksldjump"/>
          </p:cNvPr>
          <p:cNvSpPr/>
          <p:nvPr/>
        </p:nvSpPr>
        <p:spPr>
          <a:xfrm>
            <a:off x="395536" y="6237312"/>
            <a:ext cx="108012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Inicio</a:t>
            </a:r>
            <a:endParaRPr lang="es-CO" dirty="0"/>
          </a:p>
        </p:txBody>
      </p:sp>
      <p:sp>
        <p:nvSpPr>
          <p:cNvPr id="6" name="5 Flecha derecha"/>
          <p:cNvSpPr/>
          <p:nvPr/>
        </p:nvSpPr>
        <p:spPr>
          <a:xfrm>
            <a:off x="7164288" y="6309320"/>
            <a:ext cx="14104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Siguiente</a:t>
            </a:r>
            <a:endParaRPr lang="es-CO" dirty="0"/>
          </a:p>
        </p:txBody>
      </p:sp>
    </p:spTree>
    <p:extLst>
      <p:ext uri="{BB962C8B-B14F-4D97-AF65-F5344CB8AC3E}">
        <p14:creationId xmlns:p14="http://schemas.microsoft.com/office/powerpoint/2010/main" val="513200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11760" y="260648"/>
            <a:ext cx="4104456" cy="430887"/>
          </a:xfrm>
          <a:prstGeom prst="rect">
            <a:avLst/>
          </a:prstGeom>
          <a:noFill/>
        </p:spPr>
        <p:txBody>
          <a:bodyPr wrap="square" rtlCol="0">
            <a:spAutoFit/>
          </a:bodyPr>
          <a:lstStyle/>
          <a:p>
            <a:pPr algn="ctr"/>
            <a:r>
              <a:rPr lang="es-CO" sz="2200" dirty="0" smtClean="0"/>
              <a:t>Video complementario</a:t>
            </a:r>
            <a:endParaRPr lang="es-CO" sz="2200" dirty="0"/>
          </a:p>
        </p:txBody>
      </p:sp>
      <p:sp>
        <p:nvSpPr>
          <p:cNvPr id="3" name="2 Flecha izquierda">
            <a:hlinkClick r:id="rId4" action="ppaction://hlinksldjump"/>
          </p:cNvPr>
          <p:cNvSpPr/>
          <p:nvPr/>
        </p:nvSpPr>
        <p:spPr>
          <a:xfrm>
            <a:off x="395288" y="6309320"/>
            <a:ext cx="122438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Inicio</a:t>
            </a:r>
            <a:endParaRPr lang="es-CO" dirty="0"/>
          </a:p>
        </p:txBody>
      </p:sp>
      <p:sp>
        <p:nvSpPr>
          <p:cNvPr id="4" name="3 Flecha derecha"/>
          <p:cNvSpPr/>
          <p:nvPr/>
        </p:nvSpPr>
        <p:spPr>
          <a:xfrm>
            <a:off x="7164288" y="6381328"/>
            <a:ext cx="126644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Siguiente</a:t>
            </a:r>
            <a:endParaRPr lang="es-CO" dirty="0"/>
          </a:p>
        </p:txBody>
      </p:sp>
    </p:spTree>
    <p:controls>
      <mc:AlternateContent xmlns:mc="http://schemas.openxmlformats.org/markup-compatibility/2006">
        <mc:Choice xmlns:v="urn:schemas-microsoft-com:vml" Requires="v">
          <p:control spid="1026" name="ShockwaveFlash1" r:id="rId2" imgW="8280572" imgH="5183695"/>
        </mc:Choice>
        <mc:Fallback>
          <p:control name="ShockwaveFlash1" r:id="rId2" imgW="8280572" imgH="5183695">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125538"/>
                  <a:ext cx="8280400" cy="518318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58622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39752" y="620688"/>
            <a:ext cx="4680520" cy="461665"/>
          </a:xfrm>
          <a:prstGeom prst="rect">
            <a:avLst/>
          </a:prstGeom>
          <a:noFill/>
        </p:spPr>
        <p:txBody>
          <a:bodyPr wrap="square" rtlCol="0">
            <a:spAutoFit/>
          </a:bodyPr>
          <a:lstStyle/>
          <a:p>
            <a:pPr algn="ctr"/>
            <a:r>
              <a:rPr lang="es-CO" sz="2400" dirty="0" smtClean="0"/>
              <a:t>Y… Colombia que?</a:t>
            </a:r>
            <a:endParaRPr lang="es-CO" sz="2400" dirty="0"/>
          </a:p>
        </p:txBody>
      </p:sp>
      <p:sp>
        <p:nvSpPr>
          <p:cNvPr id="3" name="2 CuadroTexto"/>
          <p:cNvSpPr txBox="1"/>
          <p:nvPr/>
        </p:nvSpPr>
        <p:spPr>
          <a:xfrm>
            <a:off x="251520" y="1628800"/>
            <a:ext cx="3816424" cy="4154984"/>
          </a:xfrm>
          <a:prstGeom prst="rect">
            <a:avLst/>
          </a:prstGeom>
          <a:noFill/>
        </p:spPr>
        <p:txBody>
          <a:bodyPr wrap="square" rtlCol="0">
            <a:spAutoFit/>
          </a:bodyPr>
          <a:lstStyle/>
          <a:p>
            <a:r>
              <a:rPr lang="es-CO" sz="2200" dirty="0"/>
              <a:t> Como ocurre con la mayoría de los grandes acontecimientos científicos mundiales, Colombia es más un espectador que un protagonista. Ante esta trascendental noticia para la humanidad, en nuestro medio se difundió la opinión de los científicos, pero no conocimos la posición de los administradores de la salud y dirigentes políticos</a:t>
            </a:r>
          </a:p>
        </p:txBody>
      </p:sp>
      <p:pic>
        <p:nvPicPr>
          <p:cNvPr id="4" name="3 Imagen" descr="http://us.123rf.com/400wm/400/400/fintastique/fintastique1102/fintastique110200065/8847150-kolumbien-karte-flagge-mit-viele-abstrakte-menschen-illustration.jpg"/>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086167"/>
            <a:ext cx="4680519" cy="4685665"/>
          </a:xfrm>
          <a:prstGeom prst="rect">
            <a:avLst/>
          </a:prstGeom>
          <a:noFill/>
          <a:ln>
            <a:noFill/>
          </a:ln>
        </p:spPr>
      </p:pic>
      <p:sp>
        <p:nvSpPr>
          <p:cNvPr id="5" name="4 Flecha izquierda"/>
          <p:cNvSpPr/>
          <p:nvPr/>
        </p:nvSpPr>
        <p:spPr>
          <a:xfrm>
            <a:off x="611560" y="630932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Inicio</a:t>
            </a:r>
            <a:endParaRPr lang="es-CO" dirty="0"/>
          </a:p>
        </p:txBody>
      </p:sp>
      <p:sp>
        <p:nvSpPr>
          <p:cNvPr id="6" name="5 Flecha derecha"/>
          <p:cNvSpPr/>
          <p:nvPr/>
        </p:nvSpPr>
        <p:spPr>
          <a:xfrm>
            <a:off x="7236296" y="6309320"/>
            <a:ext cx="122413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Siguiente</a:t>
            </a:r>
            <a:endParaRPr lang="es-CO" dirty="0"/>
          </a:p>
        </p:txBody>
      </p:sp>
    </p:spTree>
    <p:extLst>
      <p:ext uri="{BB962C8B-B14F-4D97-AF65-F5344CB8AC3E}">
        <p14:creationId xmlns:p14="http://schemas.microsoft.com/office/powerpoint/2010/main" val="57148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55776" y="332656"/>
            <a:ext cx="3888432" cy="523220"/>
          </a:xfrm>
          <a:prstGeom prst="rect">
            <a:avLst/>
          </a:prstGeom>
          <a:noFill/>
        </p:spPr>
        <p:txBody>
          <a:bodyPr wrap="square" rtlCol="0">
            <a:spAutoFit/>
          </a:bodyPr>
          <a:lstStyle/>
          <a:p>
            <a:pPr algn="ctr"/>
            <a:r>
              <a:rPr lang="es-CO" sz="2800" dirty="0" smtClean="0"/>
              <a:t>Bibliografía</a:t>
            </a:r>
            <a:endParaRPr lang="es-CO" sz="2800" dirty="0"/>
          </a:p>
        </p:txBody>
      </p:sp>
      <p:sp>
        <p:nvSpPr>
          <p:cNvPr id="3" name="2 CuadroTexto"/>
          <p:cNvSpPr txBox="1"/>
          <p:nvPr/>
        </p:nvSpPr>
        <p:spPr>
          <a:xfrm>
            <a:off x="395536" y="855876"/>
            <a:ext cx="8496944" cy="5355312"/>
          </a:xfrm>
          <a:prstGeom prst="rect">
            <a:avLst/>
          </a:prstGeom>
          <a:noFill/>
        </p:spPr>
        <p:txBody>
          <a:bodyPr wrap="square" rtlCol="0">
            <a:spAutoFit/>
          </a:bodyPr>
          <a:lstStyle/>
          <a:p>
            <a:r>
              <a:rPr lang="es-CO" u="sng" dirty="0">
                <a:hlinkClick r:id="rId2"/>
              </a:rPr>
              <a:t>http://www.oni.escuelas.edu.ar/olimpi99/segregacion-genetica/genoma.htm</a:t>
            </a:r>
            <a:endParaRPr lang="es-CO" dirty="0"/>
          </a:p>
          <a:p>
            <a:r>
              <a:rPr lang="es-CO" u="sng" dirty="0">
                <a:hlinkClick r:id="rId3"/>
              </a:rPr>
              <a:t>http://koyotedance-bioscience.blogspot.com/2010/03/genoma-humano.html</a:t>
            </a:r>
            <a:endParaRPr lang="es-CO" dirty="0"/>
          </a:p>
          <a:p>
            <a:r>
              <a:rPr lang="es-CO" u="sng" dirty="0">
                <a:hlinkClick r:id="rId4"/>
              </a:rPr>
              <a:t>http://todititosobre.blogspot.com/</a:t>
            </a:r>
            <a:r>
              <a:rPr lang="es-CO" u="sng" dirty="0"/>
              <a:t>	</a:t>
            </a:r>
            <a:endParaRPr lang="es-CO" dirty="0"/>
          </a:p>
          <a:p>
            <a:r>
              <a:rPr lang="es-CO" u="sng" dirty="0">
                <a:hlinkClick r:id="rId5"/>
              </a:rPr>
              <a:t>http://mexico.cnn.com/salud/2012/09/05/un-proyecto-de-investigacion-del-adn-forma-el-libro-de-la-vida-humana</a:t>
            </a:r>
            <a:endParaRPr lang="es-CO" dirty="0"/>
          </a:p>
          <a:p>
            <a:r>
              <a:rPr lang="es-CO" dirty="0"/>
              <a:t>http://www.abc.es/20090211/nacional-sociedad/genoma-humano-chimpances-diferente-200902111533.html</a:t>
            </a:r>
          </a:p>
          <a:p>
            <a:r>
              <a:rPr lang="es-CO" u="sng" dirty="0">
                <a:hlinkClick r:id="rId6"/>
              </a:rPr>
              <a:t>http://www.inmegen.gob.mx/es/divulgacion/historia-de-la-genetica-humana/</a:t>
            </a:r>
            <a:endParaRPr lang="es-CO" dirty="0"/>
          </a:p>
          <a:p>
            <a:r>
              <a:rPr lang="es-CO" u="sng" dirty="0">
                <a:hlinkClick r:id="rId7"/>
              </a:rPr>
              <a:t>http://www.noticiasdeaqui.net/salud/18967-conocer-el-genoma-humano-permite-tratar-mejor-las-enfermedades.html</a:t>
            </a:r>
            <a:endParaRPr lang="es-CO" dirty="0"/>
          </a:p>
          <a:p>
            <a:r>
              <a:rPr lang="es-CO" u="sng" dirty="0">
                <a:hlinkClick r:id="rId8"/>
              </a:rPr>
              <a:t>http://www.profesorenlinea.cl/Ciencias/Genoma.htm</a:t>
            </a:r>
            <a:endParaRPr lang="es-CO" dirty="0"/>
          </a:p>
          <a:p>
            <a:r>
              <a:rPr lang="es-CO" u="sng" dirty="0">
                <a:hlinkClick r:id="rId9"/>
              </a:rPr>
              <a:t>https://www.genome.gov/11510905#al-2</a:t>
            </a:r>
            <a:endParaRPr lang="es-CO" dirty="0"/>
          </a:p>
          <a:p>
            <a:r>
              <a:rPr lang="es-CO" u="sng" dirty="0">
                <a:hlinkClick r:id="rId10"/>
              </a:rPr>
              <a:t>http://www.monografias.com/trabajos12/gehum/gehum.shtml#intro</a:t>
            </a:r>
            <a:endParaRPr lang="es-CO" dirty="0"/>
          </a:p>
          <a:p>
            <a:r>
              <a:rPr lang="es-CO" u="sng" dirty="0">
                <a:hlinkClick r:id="rId11"/>
              </a:rPr>
              <a:t>http://saludbio.com/articulo/beneficios-del-proyecto-genoma-humano</a:t>
            </a:r>
            <a:endParaRPr lang="es-CO" dirty="0"/>
          </a:p>
          <a:p>
            <a:r>
              <a:rPr lang="es-CO" u="sng" dirty="0">
                <a:hlinkClick r:id="rId12"/>
              </a:rPr>
              <a:t>http://institutodegeneticahumana.blogspot.com/2009/07/descifrar-el-genoma-humano-las-ventajas.html</a:t>
            </a:r>
            <a:endParaRPr lang="es-CO" dirty="0"/>
          </a:p>
          <a:p>
            <a:r>
              <a:rPr lang="es-CO" dirty="0"/>
              <a:t>http://www.oni.escuelas.edu.ar/olimpi99/segregacion-genetica/clonac.htm</a:t>
            </a:r>
          </a:p>
          <a:p>
            <a:r>
              <a:rPr lang="es-CO" u="sng" dirty="0">
                <a:hlinkClick r:id="rId13"/>
              </a:rPr>
              <a:t>http://www.elmorrocotudo.cl/noticia/sociedad/alteracion-genetica-en-los-alimentos-mas-letal-de-lo-que-usted-imagina</a:t>
            </a:r>
            <a:endParaRPr lang="es-CO" dirty="0"/>
          </a:p>
        </p:txBody>
      </p:sp>
      <p:sp>
        <p:nvSpPr>
          <p:cNvPr id="4" name="3 Flecha izquierda">
            <a:hlinkClick r:id="rId14" action="ppaction://hlinksldjump"/>
          </p:cNvPr>
          <p:cNvSpPr/>
          <p:nvPr/>
        </p:nvSpPr>
        <p:spPr>
          <a:xfrm>
            <a:off x="539552" y="6256736"/>
            <a:ext cx="115212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Inicio</a:t>
            </a:r>
            <a:endParaRPr lang="es-CO" dirty="0"/>
          </a:p>
        </p:txBody>
      </p:sp>
    </p:spTree>
    <p:extLst>
      <p:ext uri="{BB962C8B-B14F-4D97-AF65-F5344CB8AC3E}">
        <p14:creationId xmlns:p14="http://schemas.microsoft.com/office/powerpoint/2010/main" val="212630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ttp://3.bp.blogspot.com/__aIMVcE3Ahc/TNEymwra_hI/AAAAAAAAAAQ/XJ_0LTJyKSU/s1600/genoma-humano.jpg"/>
          <p:cNvPicPr/>
          <p:nvPr/>
        </p:nvPicPr>
        <p:blipFill>
          <a:blip r:embed="rId3">
            <a:extLst>
              <a:ext uri="{28A0092B-C50C-407E-A947-70E740481C1C}">
                <a14:useLocalDpi xmlns:a14="http://schemas.microsoft.com/office/drawing/2010/main" val="0"/>
              </a:ext>
            </a:extLst>
          </a:blip>
          <a:srcRect/>
          <a:stretch>
            <a:fillRect/>
          </a:stretch>
        </p:blipFill>
        <p:spPr bwMode="auto">
          <a:xfrm>
            <a:off x="251521" y="1340768"/>
            <a:ext cx="4428492" cy="4608512"/>
          </a:xfrm>
          <a:prstGeom prst="rect">
            <a:avLst/>
          </a:prstGeom>
          <a:noFill/>
          <a:ln>
            <a:noFill/>
          </a:ln>
        </p:spPr>
      </p:pic>
      <p:sp>
        <p:nvSpPr>
          <p:cNvPr id="4" name="3 CuadroTexto"/>
          <p:cNvSpPr txBox="1"/>
          <p:nvPr/>
        </p:nvSpPr>
        <p:spPr>
          <a:xfrm>
            <a:off x="2267744" y="251356"/>
            <a:ext cx="3960440" cy="430887"/>
          </a:xfrm>
          <a:prstGeom prst="rect">
            <a:avLst/>
          </a:prstGeom>
          <a:noFill/>
        </p:spPr>
        <p:txBody>
          <a:bodyPr wrap="square" rtlCol="0">
            <a:spAutoFit/>
          </a:bodyPr>
          <a:lstStyle/>
          <a:p>
            <a:pPr algn="ctr"/>
            <a:r>
              <a:rPr lang="es-CO" sz="2200" dirty="0" smtClean="0"/>
              <a:t>Que es el genoma humano</a:t>
            </a:r>
            <a:endParaRPr lang="es-CO" sz="2200" dirty="0"/>
          </a:p>
        </p:txBody>
      </p:sp>
      <p:sp>
        <p:nvSpPr>
          <p:cNvPr id="6" name="5 CuadroTexto"/>
          <p:cNvSpPr txBox="1"/>
          <p:nvPr/>
        </p:nvSpPr>
        <p:spPr>
          <a:xfrm>
            <a:off x="5156448" y="1052736"/>
            <a:ext cx="3888432" cy="5909310"/>
          </a:xfrm>
          <a:prstGeom prst="rect">
            <a:avLst/>
          </a:prstGeom>
          <a:noFill/>
        </p:spPr>
        <p:txBody>
          <a:bodyPr wrap="square" rtlCol="0">
            <a:spAutoFit/>
          </a:bodyPr>
          <a:lstStyle/>
          <a:p>
            <a:endParaRPr lang="es-CO" dirty="0" smtClean="0"/>
          </a:p>
          <a:p>
            <a:r>
              <a:rPr lang="es-CO" dirty="0"/>
              <a:t>El Genoma Humano es el número total de cromosomas del cuerpo. Los cromosomas contienen aproximadamente 80.000 genes, los responsables de la herencia.</a:t>
            </a:r>
            <a:br>
              <a:rPr lang="es-CO" dirty="0"/>
            </a:br>
            <a:r>
              <a:rPr lang="es-CO" dirty="0"/>
              <a:t/>
            </a:r>
            <a:br>
              <a:rPr lang="es-CO" dirty="0"/>
            </a:br>
            <a:r>
              <a:rPr lang="es-CO" dirty="0" smtClean="0"/>
              <a:t>Un </a:t>
            </a:r>
            <a:r>
              <a:rPr lang="es-CO" dirty="0"/>
              <a:t>genoma es el número total de cromosomas, o sea todo el DNA (ácido desoxirribonucleico) de un organismo, incluido sus genes, los cuales llevan la información para la elaboración de todas las proteínas requeridas por el organismo, y las que determinan el aspecto, el funcionamiento, el metabolismo, la resistencia a infecciones y otras enfermedades, y también algunos de sus procederes.</a:t>
            </a:r>
          </a:p>
          <a:p>
            <a:r>
              <a:rPr lang="es-CO" dirty="0"/>
              <a:t>	</a:t>
            </a:r>
            <a:br>
              <a:rPr lang="es-CO" dirty="0"/>
            </a:br>
            <a:r>
              <a:rPr lang="es-CO" dirty="0"/>
              <a:t/>
            </a:r>
            <a:br>
              <a:rPr lang="es-CO" dirty="0"/>
            </a:br>
            <a:endParaRPr lang="es-CO" dirty="0"/>
          </a:p>
        </p:txBody>
      </p:sp>
      <p:sp>
        <p:nvSpPr>
          <p:cNvPr id="2" name="1 Flecha izquierda">
            <a:hlinkClick r:id="rId4" action="ppaction://hlinksldjump"/>
          </p:cNvPr>
          <p:cNvSpPr/>
          <p:nvPr/>
        </p:nvSpPr>
        <p:spPr>
          <a:xfrm>
            <a:off x="251521" y="6309320"/>
            <a:ext cx="1368151" cy="476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Inicio</a:t>
            </a:r>
            <a:endParaRPr lang="es-CO" dirty="0"/>
          </a:p>
        </p:txBody>
      </p:sp>
      <p:sp>
        <p:nvSpPr>
          <p:cNvPr id="5" name="4 Flecha derecha">
            <a:hlinkClick r:id="rId5" action="ppaction://hlinksldjump"/>
          </p:cNvPr>
          <p:cNvSpPr/>
          <p:nvPr/>
        </p:nvSpPr>
        <p:spPr>
          <a:xfrm>
            <a:off x="7596336" y="6237312"/>
            <a:ext cx="1224136"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Siguiente</a:t>
            </a:r>
            <a:endParaRPr lang="es-CO" dirty="0"/>
          </a:p>
        </p:txBody>
      </p:sp>
    </p:spTree>
    <p:extLst>
      <p:ext uri="{BB962C8B-B14F-4D97-AF65-F5344CB8AC3E}">
        <p14:creationId xmlns:p14="http://schemas.microsoft.com/office/powerpoint/2010/main" val="844878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07704" y="613286"/>
            <a:ext cx="4248472" cy="477054"/>
          </a:xfrm>
          <a:prstGeom prst="rect">
            <a:avLst/>
          </a:prstGeom>
          <a:noFill/>
        </p:spPr>
        <p:txBody>
          <a:bodyPr wrap="square" rtlCol="0">
            <a:spAutoFit/>
          </a:bodyPr>
          <a:lstStyle/>
          <a:p>
            <a:pPr algn="ctr"/>
            <a:r>
              <a:rPr lang="es-CO" sz="2500" dirty="0" smtClean="0"/>
              <a:t>Historia</a:t>
            </a:r>
            <a:endParaRPr lang="es-CO" sz="2500" dirty="0"/>
          </a:p>
        </p:txBody>
      </p:sp>
      <p:pic>
        <p:nvPicPr>
          <p:cNvPr id="3" name="2 Imagen" descr="genoma009"/>
          <p:cNvPicPr/>
          <p:nvPr/>
        </p:nvPicPr>
        <p:blipFill>
          <a:blip r:embed="rId2">
            <a:extLst>
              <a:ext uri="{28A0092B-C50C-407E-A947-70E740481C1C}">
                <a14:useLocalDpi xmlns:a14="http://schemas.microsoft.com/office/drawing/2010/main" val="0"/>
              </a:ext>
            </a:extLst>
          </a:blip>
          <a:srcRect/>
          <a:stretch>
            <a:fillRect/>
          </a:stretch>
        </p:blipFill>
        <p:spPr bwMode="auto">
          <a:xfrm>
            <a:off x="4031940" y="1340768"/>
            <a:ext cx="4788532" cy="4680520"/>
          </a:xfrm>
          <a:prstGeom prst="rect">
            <a:avLst/>
          </a:prstGeom>
          <a:noFill/>
          <a:ln>
            <a:noFill/>
          </a:ln>
        </p:spPr>
      </p:pic>
      <p:sp>
        <p:nvSpPr>
          <p:cNvPr id="4" name="3 CuadroTexto"/>
          <p:cNvSpPr txBox="1"/>
          <p:nvPr/>
        </p:nvSpPr>
        <p:spPr>
          <a:xfrm>
            <a:off x="323528" y="1340768"/>
            <a:ext cx="3600400" cy="3416320"/>
          </a:xfrm>
          <a:prstGeom prst="rect">
            <a:avLst/>
          </a:prstGeom>
          <a:noFill/>
        </p:spPr>
        <p:txBody>
          <a:bodyPr wrap="square" rtlCol="0">
            <a:spAutoFit/>
          </a:bodyPr>
          <a:lstStyle/>
          <a:p>
            <a:r>
              <a:rPr lang="es-CO" dirty="0" smtClean="0"/>
              <a:t>Se </a:t>
            </a:r>
            <a:r>
              <a:rPr lang="es-CO" dirty="0"/>
              <a:t>inició oficialmente en 1990 como un programa de quince años con el que se pretendía registrar los 80.000 genes que codifican la información necesaria para construir y mantener la vida. Los rápidos avances tecnológicos han acelerado los tiempos esperándose que se termine la investigación completa en el 2003.</a:t>
            </a:r>
            <a:br>
              <a:rPr lang="es-CO" dirty="0"/>
            </a:br>
            <a:r>
              <a:rPr lang="es-CO" dirty="0"/>
              <a:t/>
            </a:r>
            <a:br>
              <a:rPr lang="es-CO" dirty="0"/>
            </a:br>
            <a:endParaRPr lang="es-CO" dirty="0"/>
          </a:p>
        </p:txBody>
      </p:sp>
      <p:sp>
        <p:nvSpPr>
          <p:cNvPr id="5" name="4 Flecha izquierda">
            <a:hlinkClick r:id="rId3" action="ppaction://hlinksldjump"/>
          </p:cNvPr>
          <p:cNvSpPr/>
          <p:nvPr/>
        </p:nvSpPr>
        <p:spPr>
          <a:xfrm>
            <a:off x="323528" y="6309320"/>
            <a:ext cx="1224136"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Inicio</a:t>
            </a:r>
            <a:endParaRPr lang="es-CO" dirty="0"/>
          </a:p>
        </p:txBody>
      </p:sp>
      <p:sp>
        <p:nvSpPr>
          <p:cNvPr id="6" name="5 Flecha derecha"/>
          <p:cNvSpPr/>
          <p:nvPr/>
        </p:nvSpPr>
        <p:spPr>
          <a:xfrm>
            <a:off x="7380312" y="6309320"/>
            <a:ext cx="122413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siguiente</a:t>
            </a:r>
            <a:endParaRPr lang="es-CO" dirty="0"/>
          </a:p>
        </p:txBody>
      </p:sp>
    </p:spTree>
    <p:extLst>
      <p:ext uri="{BB962C8B-B14F-4D97-AF65-F5344CB8AC3E}">
        <p14:creationId xmlns:p14="http://schemas.microsoft.com/office/powerpoint/2010/main" val="3481588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55776" y="476672"/>
            <a:ext cx="3384376" cy="430887"/>
          </a:xfrm>
          <a:prstGeom prst="rect">
            <a:avLst/>
          </a:prstGeom>
          <a:noFill/>
        </p:spPr>
        <p:txBody>
          <a:bodyPr wrap="square" rtlCol="0">
            <a:spAutoFit/>
          </a:bodyPr>
          <a:lstStyle/>
          <a:p>
            <a:pPr algn="ctr"/>
            <a:r>
              <a:rPr lang="es-CO" sz="2200" dirty="0" smtClean="0"/>
              <a:t>En que consiste el proyecto</a:t>
            </a:r>
            <a:endParaRPr lang="es-CO" sz="2200" dirty="0"/>
          </a:p>
        </p:txBody>
      </p:sp>
      <p:pic>
        <p:nvPicPr>
          <p:cNvPr id="3" name="2 Imagen" descr="genoma010"/>
          <p:cNvPicPr/>
          <p:nvPr/>
        </p:nvPicPr>
        <p:blipFill>
          <a:blip r:embed="rId2">
            <a:extLst>
              <a:ext uri="{28A0092B-C50C-407E-A947-70E740481C1C}">
                <a14:useLocalDpi xmlns:a14="http://schemas.microsoft.com/office/drawing/2010/main" val="0"/>
              </a:ext>
            </a:extLst>
          </a:blip>
          <a:srcRect/>
          <a:stretch>
            <a:fillRect/>
          </a:stretch>
        </p:blipFill>
        <p:spPr bwMode="auto">
          <a:xfrm>
            <a:off x="251521" y="1340768"/>
            <a:ext cx="3816424" cy="4680520"/>
          </a:xfrm>
          <a:prstGeom prst="rect">
            <a:avLst/>
          </a:prstGeom>
          <a:noFill/>
          <a:ln>
            <a:noFill/>
          </a:ln>
        </p:spPr>
      </p:pic>
      <p:sp>
        <p:nvSpPr>
          <p:cNvPr id="5" name="4 CuadroTexto"/>
          <p:cNvSpPr txBox="1"/>
          <p:nvPr/>
        </p:nvSpPr>
        <p:spPr>
          <a:xfrm>
            <a:off x="4499992" y="1412776"/>
            <a:ext cx="4248472" cy="4832092"/>
          </a:xfrm>
          <a:prstGeom prst="rect">
            <a:avLst/>
          </a:prstGeom>
          <a:noFill/>
        </p:spPr>
        <p:txBody>
          <a:bodyPr wrap="square" rtlCol="0">
            <a:spAutoFit/>
          </a:bodyPr>
          <a:lstStyle/>
          <a:p>
            <a:r>
              <a:rPr lang="es-CO" dirty="0" smtClean="0"/>
              <a:t> </a:t>
            </a:r>
            <a:r>
              <a:rPr lang="es-CO" sz="2200" dirty="0"/>
              <a:t>Este proyecto consiste en                                                                                                                                                                                                                                                                                                                                                                                                                                                                                                                                                                                                                                                          la generación de aparatos de laboratorios capaces de descifrar el código en el que está escrito el mapa del ácido </a:t>
            </a:r>
            <a:r>
              <a:rPr lang="es-CO" sz="2200" dirty="0" smtClean="0"/>
              <a:t>desoxirribonucleico </a:t>
            </a:r>
            <a:r>
              <a:rPr lang="es-CO" sz="2200" dirty="0"/>
              <a:t>(</a:t>
            </a:r>
            <a:r>
              <a:rPr lang="es-CO" sz="2200" u="sng" dirty="0">
                <a:hlinkClick r:id="rId3"/>
              </a:rPr>
              <a:t>ADN</a:t>
            </a:r>
            <a:r>
              <a:rPr lang="es-CO" sz="2200" dirty="0"/>
              <a:t>) que contiene el material genético de las células. Se ha observado que la instrumentación utilizada es cada año más potente, económica y manejable, a pesar de la dificultad de encontrar un sistema de representación digital que resulte aplicable a los genes humanos.</a:t>
            </a:r>
          </a:p>
        </p:txBody>
      </p:sp>
      <p:sp>
        <p:nvSpPr>
          <p:cNvPr id="4" name="3 Flecha izquierda">
            <a:hlinkClick r:id="rId4" action="ppaction://hlinksldjump"/>
          </p:cNvPr>
          <p:cNvSpPr/>
          <p:nvPr/>
        </p:nvSpPr>
        <p:spPr>
          <a:xfrm>
            <a:off x="251521" y="6264696"/>
            <a:ext cx="1152127" cy="476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Inicio</a:t>
            </a:r>
            <a:endParaRPr lang="es-CO" dirty="0"/>
          </a:p>
        </p:txBody>
      </p:sp>
      <p:sp>
        <p:nvSpPr>
          <p:cNvPr id="6" name="5 Flecha derecha"/>
          <p:cNvSpPr/>
          <p:nvPr/>
        </p:nvSpPr>
        <p:spPr>
          <a:xfrm>
            <a:off x="7308304" y="6237312"/>
            <a:ext cx="1296144"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Siguiente</a:t>
            </a:r>
            <a:endParaRPr lang="es-CO" dirty="0"/>
          </a:p>
        </p:txBody>
      </p:sp>
    </p:spTree>
    <p:extLst>
      <p:ext uri="{BB962C8B-B14F-4D97-AF65-F5344CB8AC3E}">
        <p14:creationId xmlns:p14="http://schemas.microsoft.com/office/powerpoint/2010/main" val="2043947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23728" y="404664"/>
            <a:ext cx="4752528" cy="430887"/>
          </a:xfrm>
          <a:prstGeom prst="rect">
            <a:avLst/>
          </a:prstGeom>
          <a:noFill/>
        </p:spPr>
        <p:txBody>
          <a:bodyPr wrap="square" rtlCol="0">
            <a:spAutoFit/>
          </a:bodyPr>
          <a:lstStyle/>
          <a:p>
            <a:pPr algn="ctr"/>
            <a:r>
              <a:rPr lang="es-CO" sz="2200" dirty="0" smtClean="0"/>
              <a:t>Beneficios del proyecto</a:t>
            </a:r>
            <a:endParaRPr lang="es-CO" sz="2200" dirty="0"/>
          </a:p>
        </p:txBody>
      </p:sp>
      <p:pic>
        <p:nvPicPr>
          <p:cNvPr id="3" name="2 Imagen" descr="http://2.bp.blogspot.com/_GCf0zyhTYVo/S6mk77QHfKI/AAAAAAAAAAU/Tsath3qpeXc/s1600/El+genoma+human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1609724"/>
            <a:ext cx="4320480" cy="4555579"/>
          </a:xfrm>
          <a:prstGeom prst="rect">
            <a:avLst/>
          </a:prstGeom>
          <a:noFill/>
          <a:ln>
            <a:noFill/>
          </a:ln>
        </p:spPr>
      </p:pic>
      <p:sp>
        <p:nvSpPr>
          <p:cNvPr id="4" name="3 CuadroTexto"/>
          <p:cNvSpPr txBox="1"/>
          <p:nvPr/>
        </p:nvSpPr>
        <p:spPr>
          <a:xfrm>
            <a:off x="467544" y="1628800"/>
            <a:ext cx="3672408" cy="4524315"/>
          </a:xfrm>
          <a:prstGeom prst="rect">
            <a:avLst/>
          </a:prstGeom>
          <a:noFill/>
        </p:spPr>
        <p:txBody>
          <a:bodyPr wrap="square" rtlCol="0">
            <a:spAutoFit/>
          </a:bodyPr>
          <a:lstStyle/>
          <a:p>
            <a:r>
              <a:rPr lang="es-CO" sz="1600" dirty="0"/>
              <a:t>- Identificar a posibles sospechosos cuyo ADN coincida con las pruebas en la escena de un crimen.</a:t>
            </a:r>
            <a:br>
              <a:rPr lang="es-CO" sz="1600" dirty="0"/>
            </a:br>
            <a:r>
              <a:rPr lang="es-CO" sz="1600" dirty="0"/>
              <a:t>- Establecer la paternidad y otras relaciones familiares</a:t>
            </a:r>
            <a:br>
              <a:rPr lang="es-CO" sz="1600" dirty="0"/>
            </a:br>
            <a:r>
              <a:rPr lang="es-CO" sz="1600" dirty="0"/>
              <a:t>- Detección de bacterias y otros microorganismos que pueden contaminar el aire, agua, suelo y alimentos</a:t>
            </a:r>
            <a:br>
              <a:rPr lang="es-CO" sz="1600" dirty="0"/>
            </a:br>
            <a:r>
              <a:rPr lang="es-CO" sz="1600" dirty="0"/>
              <a:t>- Encontrar a posibles donantes de órganos  que coincidan con los receptores ante la necesidad de un trasplante</a:t>
            </a:r>
            <a:br>
              <a:rPr lang="es-CO" sz="1600" dirty="0"/>
            </a:br>
            <a:r>
              <a:rPr lang="es-CO" sz="1600" dirty="0"/>
              <a:t>- Determinar el árbol genealógico de las especies de semillas o ganado</a:t>
            </a:r>
            <a:br>
              <a:rPr lang="es-CO" sz="1600" dirty="0"/>
            </a:br>
            <a:r>
              <a:rPr lang="es-CO" sz="1600" dirty="0"/>
              <a:t>- Vigilancia ambiental para detectar contaminantes</a:t>
            </a:r>
            <a:br>
              <a:rPr lang="es-CO" sz="1600" dirty="0"/>
            </a:br>
            <a:r>
              <a:rPr lang="es-CO" sz="1600" dirty="0"/>
              <a:t>- Protección contra la guerra química y biológica</a:t>
            </a:r>
            <a:br>
              <a:rPr lang="es-CO" sz="1600" dirty="0"/>
            </a:br>
            <a:endParaRPr lang="es-CO" sz="1600" dirty="0"/>
          </a:p>
        </p:txBody>
      </p:sp>
      <p:sp>
        <p:nvSpPr>
          <p:cNvPr id="5" name="4 Flecha izquierda">
            <a:hlinkClick r:id="rId3" action="ppaction://hlinksldjump"/>
          </p:cNvPr>
          <p:cNvSpPr/>
          <p:nvPr/>
        </p:nvSpPr>
        <p:spPr>
          <a:xfrm>
            <a:off x="323528" y="6309320"/>
            <a:ext cx="122413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Inicio</a:t>
            </a:r>
            <a:endParaRPr lang="es-CO" dirty="0"/>
          </a:p>
        </p:txBody>
      </p:sp>
      <p:sp>
        <p:nvSpPr>
          <p:cNvPr id="6" name="5 Flecha derecha"/>
          <p:cNvSpPr/>
          <p:nvPr/>
        </p:nvSpPr>
        <p:spPr>
          <a:xfrm>
            <a:off x="7236296" y="6309320"/>
            <a:ext cx="119443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Siguiente</a:t>
            </a:r>
            <a:endParaRPr lang="es-CO" dirty="0"/>
          </a:p>
        </p:txBody>
      </p:sp>
    </p:spTree>
    <p:extLst>
      <p:ext uri="{BB962C8B-B14F-4D97-AF65-F5344CB8AC3E}">
        <p14:creationId xmlns:p14="http://schemas.microsoft.com/office/powerpoint/2010/main" val="526875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51720" y="404664"/>
            <a:ext cx="4968552" cy="430887"/>
          </a:xfrm>
          <a:prstGeom prst="rect">
            <a:avLst/>
          </a:prstGeom>
          <a:noFill/>
        </p:spPr>
        <p:txBody>
          <a:bodyPr wrap="square" rtlCol="0">
            <a:spAutoFit/>
          </a:bodyPr>
          <a:lstStyle/>
          <a:p>
            <a:pPr algn="ctr"/>
            <a:r>
              <a:rPr lang="es-CO" sz="2200" dirty="0" smtClean="0"/>
              <a:t>Riesgo que se corre con el proyecto</a:t>
            </a:r>
            <a:endParaRPr lang="es-CO" sz="2200" dirty="0"/>
          </a:p>
        </p:txBody>
      </p:sp>
      <p:pic>
        <p:nvPicPr>
          <p:cNvPr id="3" name="2 Imagen" descr="http://cdn.eluniversal.com/2013/09/23/genoma.520.360.jpg"/>
          <p:cNvPicPr/>
          <p:nvPr/>
        </p:nvPicPr>
        <p:blipFill>
          <a:blip r:embed="rId2">
            <a:extLst>
              <a:ext uri="{28A0092B-C50C-407E-A947-70E740481C1C}">
                <a14:useLocalDpi xmlns:a14="http://schemas.microsoft.com/office/drawing/2010/main" val="0"/>
              </a:ext>
            </a:extLst>
          </a:blip>
          <a:srcRect/>
          <a:stretch>
            <a:fillRect/>
          </a:stretch>
        </p:blipFill>
        <p:spPr bwMode="auto">
          <a:xfrm>
            <a:off x="179513" y="1268760"/>
            <a:ext cx="3888431" cy="5040560"/>
          </a:xfrm>
          <a:prstGeom prst="rect">
            <a:avLst/>
          </a:prstGeom>
          <a:noFill/>
          <a:ln>
            <a:noFill/>
          </a:ln>
        </p:spPr>
      </p:pic>
      <p:sp>
        <p:nvSpPr>
          <p:cNvPr id="4" name="3 CuadroTexto"/>
          <p:cNvSpPr txBox="1"/>
          <p:nvPr/>
        </p:nvSpPr>
        <p:spPr>
          <a:xfrm>
            <a:off x="4283968" y="1268760"/>
            <a:ext cx="4536504" cy="5078313"/>
          </a:xfrm>
          <a:prstGeom prst="rect">
            <a:avLst/>
          </a:prstGeom>
          <a:noFill/>
        </p:spPr>
        <p:txBody>
          <a:bodyPr wrap="square" rtlCol="0">
            <a:spAutoFit/>
          </a:bodyPr>
          <a:lstStyle/>
          <a:p>
            <a:r>
              <a:rPr lang="es-CO" dirty="0"/>
              <a:t>Sin duda este proyecto es muy beneficioso para la ciencia, pero también cabe destacar el gran riesgo que hay en el mismo. Esto se debe a la importancia y el valor de la información, ya que el uso que se le podría dar no siempre sería positivo o beneficioso. Un ejemplo cotidiano: </a:t>
            </a:r>
            <a:r>
              <a:rPr lang="es-CO" u="sng" dirty="0">
                <a:hlinkClick r:id="rId3"/>
              </a:rPr>
              <a:t>Discriminar</a:t>
            </a:r>
            <a:r>
              <a:rPr lang="es-CO" dirty="0"/>
              <a:t> a quien dar un empleo o a quien no; en síntesis, usarlas con fines de lucro, fines inmorales o inescrupulosos</a:t>
            </a:r>
            <a:r>
              <a:rPr lang="es-CO" dirty="0" smtClean="0"/>
              <a:t>.</a:t>
            </a:r>
          </a:p>
          <a:p>
            <a:endParaRPr lang="es-CO" dirty="0" smtClean="0"/>
          </a:p>
          <a:p>
            <a:r>
              <a:rPr lang="es-CO" dirty="0"/>
              <a:t>"ya que el ser humano estaría en condiciones, por primera vez en toda su existencia en el planeta, de modificar a voluntad características biológicas que le permitan adaptarse y evolucionar de manera instantánea, saltándose el largo proceso de la selección natural".</a:t>
            </a:r>
          </a:p>
          <a:p>
            <a:endParaRPr lang="es-CO" dirty="0"/>
          </a:p>
        </p:txBody>
      </p:sp>
      <p:sp>
        <p:nvSpPr>
          <p:cNvPr id="5" name="4 Flecha izquierda"/>
          <p:cNvSpPr/>
          <p:nvPr/>
        </p:nvSpPr>
        <p:spPr>
          <a:xfrm>
            <a:off x="323528" y="6381328"/>
            <a:ext cx="978408" cy="412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Inicio</a:t>
            </a:r>
            <a:endParaRPr lang="es-CO" dirty="0"/>
          </a:p>
        </p:txBody>
      </p:sp>
      <p:sp>
        <p:nvSpPr>
          <p:cNvPr id="6" name="5 Flecha derecha"/>
          <p:cNvSpPr/>
          <p:nvPr/>
        </p:nvSpPr>
        <p:spPr>
          <a:xfrm>
            <a:off x="7452320" y="6309320"/>
            <a:ext cx="119443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Siguiente</a:t>
            </a:r>
            <a:endParaRPr lang="es-CO" dirty="0"/>
          </a:p>
        </p:txBody>
      </p:sp>
    </p:spTree>
    <p:extLst>
      <p:ext uri="{BB962C8B-B14F-4D97-AF65-F5344CB8AC3E}">
        <p14:creationId xmlns:p14="http://schemas.microsoft.com/office/powerpoint/2010/main" val="3397884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555776" y="692696"/>
            <a:ext cx="4320480" cy="430887"/>
          </a:xfrm>
          <a:prstGeom prst="rect">
            <a:avLst/>
          </a:prstGeom>
          <a:noFill/>
        </p:spPr>
        <p:txBody>
          <a:bodyPr wrap="square" rtlCol="0">
            <a:spAutoFit/>
          </a:bodyPr>
          <a:lstStyle/>
          <a:p>
            <a:pPr algn="ctr"/>
            <a:r>
              <a:rPr lang="es-CO" sz="2200" dirty="0" smtClean="0"/>
              <a:t>En que consiste la clonación</a:t>
            </a:r>
            <a:endParaRPr lang="es-CO" sz="2200" dirty="0"/>
          </a:p>
        </p:txBody>
      </p:sp>
      <p:sp>
        <p:nvSpPr>
          <p:cNvPr id="6" name="5 CuadroTexto"/>
          <p:cNvSpPr txBox="1"/>
          <p:nvPr/>
        </p:nvSpPr>
        <p:spPr>
          <a:xfrm>
            <a:off x="323528" y="1340768"/>
            <a:ext cx="4032448" cy="5186035"/>
          </a:xfrm>
          <a:prstGeom prst="rect">
            <a:avLst/>
          </a:prstGeom>
          <a:noFill/>
        </p:spPr>
        <p:txBody>
          <a:bodyPr wrap="square" rtlCol="0">
            <a:spAutoFit/>
          </a:bodyPr>
          <a:lstStyle/>
          <a:p>
            <a:r>
              <a:rPr lang="es-CO" sz="2100" i="1" dirty="0"/>
              <a:t>CLONAR</a:t>
            </a:r>
            <a:r>
              <a:rPr lang="es-CO" sz="2100" dirty="0"/>
              <a:t>: es una forma de reproducción asexual que produce individuos genéticamente idénticos.</a:t>
            </a:r>
          </a:p>
          <a:p>
            <a:endParaRPr lang="es-CO" sz="2100" dirty="0" smtClean="0"/>
          </a:p>
          <a:p>
            <a:r>
              <a:rPr lang="es-CO" sz="2100" dirty="0" smtClean="0"/>
              <a:t>Podemos </a:t>
            </a:r>
            <a:r>
              <a:rPr lang="es-CO" sz="2100" dirty="0"/>
              <a:t>decir que hay dos métodos de clonación</a:t>
            </a:r>
            <a:r>
              <a:rPr lang="es-CO" sz="2100" dirty="0" smtClean="0"/>
              <a:t>:</a:t>
            </a:r>
          </a:p>
          <a:p>
            <a:r>
              <a:rPr lang="es-CO" sz="2100" dirty="0" smtClean="0"/>
              <a:t> </a:t>
            </a:r>
            <a:r>
              <a:rPr lang="es-CO" sz="2100" dirty="0"/>
              <a:t>natural y artificial. Un ejemplo de la primera clonación natural es el caso de los gemelos provenientes de un óvulo fecundado por un espermatozoide que en las primeras etapas de desarrollo se divide en </a:t>
            </a:r>
            <a:r>
              <a:rPr lang="es-CO" sz="2100" dirty="0" smtClean="0"/>
              <a:t>dos individuos </a:t>
            </a:r>
            <a:r>
              <a:rPr lang="es-CO" sz="2100" dirty="0"/>
              <a:t>genéticamente idénticos</a:t>
            </a:r>
          </a:p>
          <a:p>
            <a:endParaRPr lang="es-CO" sz="1600" dirty="0"/>
          </a:p>
        </p:txBody>
      </p:sp>
      <p:pic>
        <p:nvPicPr>
          <p:cNvPr id="7" name="6 Imagen" descr="http://2.bp.blogspot.com/-iX9RIbS1ICA/UJk2X-Qj6bI/AAAAAAAAEsM/k9LxUFjdiUA/s320/clonacion+humana%5B1%5D.jpg"/>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556792"/>
            <a:ext cx="4248472" cy="4536504"/>
          </a:xfrm>
          <a:prstGeom prst="rect">
            <a:avLst/>
          </a:prstGeom>
          <a:noFill/>
          <a:ln>
            <a:noFill/>
          </a:ln>
        </p:spPr>
      </p:pic>
      <p:sp>
        <p:nvSpPr>
          <p:cNvPr id="2" name="1 Flecha izquierda">
            <a:hlinkClick r:id="rId3" action="ppaction://hlinksldjump"/>
          </p:cNvPr>
          <p:cNvSpPr/>
          <p:nvPr/>
        </p:nvSpPr>
        <p:spPr>
          <a:xfrm>
            <a:off x="395536" y="6237312"/>
            <a:ext cx="108012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Inicio</a:t>
            </a:r>
            <a:endParaRPr lang="es-CO" dirty="0"/>
          </a:p>
        </p:txBody>
      </p:sp>
      <p:sp>
        <p:nvSpPr>
          <p:cNvPr id="4" name="3 Flecha derecha"/>
          <p:cNvSpPr/>
          <p:nvPr/>
        </p:nvSpPr>
        <p:spPr>
          <a:xfrm>
            <a:off x="7380312" y="6309320"/>
            <a:ext cx="126644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Siguiente</a:t>
            </a:r>
            <a:endParaRPr lang="es-CO" dirty="0"/>
          </a:p>
        </p:txBody>
      </p:sp>
    </p:spTree>
    <p:extLst>
      <p:ext uri="{BB962C8B-B14F-4D97-AF65-F5344CB8AC3E}">
        <p14:creationId xmlns:p14="http://schemas.microsoft.com/office/powerpoint/2010/main" val="3112309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788024" y="1772816"/>
            <a:ext cx="4032448" cy="3970318"/>
          </a:xfrm>
          <a:prstGeom prst="rect">
            <a:avLst/>
          </a:prstGeom>
          <a:noFill/>
        </p:spPr>
        <p:txBody>
          <a:bodyPr wrap="square" rtlCol="0">
            <a:spAutoFit/>
          </a:bodyPr>
          <a:lstStyle/>
          <a:p>
            <a:r>
              <a:rPr lang="es-CO" sz="2100" dirty="0"/>
              <a:t>La existencia de individuos genéticamente idénticos se da en muchos sistemas biológicos, generalmente asociada a la reproducción asexual: dos plantas iguales, cuyo origen es un gajo o esqueje. También seres unicelulares, se multiplican asexualmente por simple división celular, tal sería el caso de las bacterias, las cuales el hombre usa como fines beneficiosos</a:t>
            </a:r>
          </a:p>
        </p:txBody>
      </p:sp>
      <p:sp>
        <p:nvSpPr>
          <p:cNvPr id="4" name="3 CuadroTexto"/>
          <p:cNvSpPr txBox="1"/>
          <p:nvPr/>
        </p:nvSpPr>
        <p:spPr>
          <a:xfrm>
            <a:off x="1763688" y="692696"/>
            <a:ext cx="5256584" cy="461665"/>
          </a:xfrm>
          <a:prstGeom prst="rect">
            <a:avLst/>
          </a:prstGeom>
          <a:noFill/>
        </p:spPr>
        <p:txBody>
          <a:bodyPr wrap="square" rtlCol="0">
            <a:spAutoFit/>
          </a:bodyPr>
          <a:lstStyle/>
          <a:p>
            <a:pPr algn="ctr"/>
            <a:r>
              <a:rPr lang="es-CO" sz="2400" dirty="0" smtClean="0"/>
              <a:t>Clonación artificial</a:t>
            </a:r>
            <a:endParaRPr lang="es-CO" sz="2400" dirty="0"/>
          </a:p>
        </p:txBody>
      </p:sp>
      <p:pic>
        <p:nvPicPr>
          <p:cNvPr id="6" name="5 Imagen" descr="http://es.uva.org.ar/wp-content/uploads/2013/10/stem_cells-670xXx80.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99116"/>
            <a:ext cx="4464496" cy="4078156"/>
          </a:xfrm>
          <a:prstGeom prst="rect">
            <a:avLst/>
          </a:prstGeom>
          <a:noFill/>
          <a:ln>
            <a:noFill/>
          </a:ln>
        </p:spPr>
      </p:pic>
      <p:sp>
        <p:nvSpPr>
          <p:cNvPr id="2" name="1 Flecha izquierda">
            <a:hlinkClick r:id="rId3" action="ppaction://hlinksldjump"/>
          </p:cNvPr>
          <p:cNvSpPr/>
          <p:nvPr/>
        </p:nvSpPr>
        <p:spPr>
          <a:xfrm>
            <a:off x="323528" y="638132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Inicio</a:t>
            </a:r>
            <a:endParaRPr lang="es-CO" dirty="0"/>
          </a:p>
        </p:txBody>
      </p:sp>
      <p:sp>
        <p:nvSpPr>
          <p:cNvPr id="5" name="4 Flecha derecha"/>
          <p:cNvSpPr/>
          <p:nvPr/>
        </p:nvSpPr>
        <p:spPr>
          <a:xfrm>
            <a:off x="7380312" y="6381328"/>
            <a:ext cx="119443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Siguiente</a:t>
            </a:r>
            <a:endParaRPr lang="es-CO" dirty="0"/>
          </a:p>
        </p:txBody>
      </p:sp>
    </p:spTree>
    <p:extLst>
      <p:ext uri="{BB962C8B-B14F-4D97-AF65-F5344CB8AC3E}">
        <p14:creationId xmlns:p14="http://schemas.microsoft.com/office/powerpoint/2010/main" val="178480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35696" y="620688"/>
            <a:ext cx="5256584" cy="430887"/>
          </a:xfrm>
          <a:prstGeom prst="rect">
            <a:avLst/>
          </a:prstGeom>
          <a:noFill/>
        </p:spPr>
        <p:txBody>
          <a:bodyPr wrap="square" rtlCol="0">
            <a:spAutoFit/>
          </a:bodyPr>
          <a:lstStyle/>
          <a:p>
            <a:pPr algn="ctr"/>
            <a:r>
              <a:rPr lang="es-CO" sz="2200" dirty="0" smtClean="0"/>
              <a:t>Clonación artificial</a:t>
            </a:r>
            <a:endParaRPr lang="es-CO" sz="2200" dirty="0"/>
          </a:p>
        </p:txBody>
      </p:sp>
      <p:sp>
        <p:nvSpPr>
          <p:cNvPr id="4" name="3 CuadroTexto"/>
          <p:cNvSpPr txBox="1"/>
          <p:nvPr/>
        </p:nvSpPr>
        <p:spPr>
          <a:xfrm>
            <a:off x="395536" y="1556792"/>
            <a:ext cx="4248472" cy="3970318"/>
          </a:xfrm>
          <a:prstGeom prst="rect">
            <a:avLst/>
          </a:prstGeom>
          <a:noFill/>
        </p:spPr>
        <p:txBody>
          <a:bodyPr wrap="square" rtlCol="0">
            <a:spAutoFit/>
          </a:bodyPr>
          <a:lstStyle/>
          <a:p>
            <a:r>
              <a:rPr lang="es-CO" dirty="0"/>
              <a:t>Desde el siglo pasado se sabe como clonar plantas a partir de una única célula tomada de alguna de sus partes (hojas, tallo, raíz etc.). Sin embargo recién a partir de 1967 John Gurdon logra los primeros resultados experimentando con ranas, porque sus óvulos son grandes y abundantes, además de ser su reproducción externa. Pero las mismas morían antes de alcanzar el estado de renacuajo.</a:t>
            </a:r>
          </a:p>
          <a:p>
            <a:r>
              <a:rPr lang="es-CO" dirty="0"/>
              <a:t>Luego de miles de experimentos con ratones y otros mamíferos se llega al único caso exitoso hasta 1997, la tan famosa oveja Dolly creada por Wilmut.</a:t>
            </a:r>
          </a:p>
        </p:txBody>
      </p:sp>
      <p:pic>
        <p:nvPicPr>
          <p:cNvPr id="5" name="4 Imagen" descr="papa de dolly.jpg (28762 bytes)"/>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556792"/>
            <a:ext cx="4032447" cy="3970318"/>
          </a:xfrm>
          <a:prstGeom prst="rect">
            <a:avLst/>
          </a:prstGeom>
          <a:noFill/>
          <a:ln>
            <a:noFill/>
          </a:ln>
        </p:spPr>
      </p:pic>
      <p:sp>
        <p:nvSpPr>
          <p:cNvPr id="3" name="2 Flecha izquierda">
            <a:hlinkClick r:id="rId3" action="ppaction://hlinksldjump"/>
          </p:cNvPr>
          <p:cNvSpPr/>
          <p:nvPr/>
        </p:nvSpPr>
        <p:spPr>
          <a:xfrm>
            <a:off x="395536" y="623731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Inicio</a:t>
            </a:r>
            <a:endParaRPr lang="es-CO" dirty="0"/>
          </a:p>
        </p:txBody>
      </p:sp>
      <p:sp>
        <p:nvSpPr>
          <p:cNvPr id="6" name="5 Flecha derecha"/>
          <p:cNvSpPr/>
          <p:nvPr/>
        </p:nvSpPr>
        <p:spPr>
          <a:xfrm>
            <a:off x="7380312" y="6237312"/>
            <a:ext cx="122413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Siguiente</a:t>
            </a:r>
            <a:endParaRPr lang="es-CO" dirty="0"/>
          </a:p>
        </p:txBody>
      </p:sp>
    </p:spTree>
    <p:extLst>
      <p:ext uri="{BB962C8B-B14F-4D97-AF65-F5344CB8AC3E}">
        <p14:creationId xmlns:p14="http://schemas.microsoft.com/office/powerpoint/2010/main" val="3558652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708</Words>
  <Application>Microsoft Office PowerPoint</Application>
  <PresentationFormat>Presentación en pantalla (4:3)</PresentationFormat>
  <Paragraphs>84</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ASPIRE</dc:creator>
  <cp:lastModifiedBy>ASPIRE</cp:lastModifiedBy>
  <cp:revision>69</cp:revision>
  <dcterms:created xsi:type="dcterms:W3CDTF">2014-03-17T21:26:06Z</dcterms:created>
  <dcterms:modified xsi:type="dcterms:W3CDTF">2014-03-19T16:00:19Z</dcterms:modified>
</cp:coreProperties>
</file>